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48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21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39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23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81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03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3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28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14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02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82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0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0"/>
            <a:ext cx="9875520" cy="76470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MOLECULES and COMPOUNDS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4706"/>
            <a:ext cx="10972800" cy="453650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When </a:t>
            </a:r>
            <a:r>
              <a:rPr lang="en-US" b="1" dirty="0" smtClean="0"/>
              <a:t>2 or more </a:t>
            </a:r>
            <a:r>
              <a:rPr lang="en-US" b="1" i="1" dirty="0" smtClean="0"/>
              <a:t>atoms</a:t>
            </a:r>
            <a:r>
              <a:rPr lang="en-US" b="1" dirty="0" smtClean="0"/>
              <a:t> </a:t>
            </a:r>
            <a:r>
              <a:rPr lang="en-US" dirty="0" smtClean="0"/>
              <a:t>are joined to each other, we call it a </a:t>
            </a:r>
            <a:r>
              <a:rPr lang="en-US" b="1" u="sng" dirty="0" smtClean="0"/>
              <a:t>MOLECULE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If they are </a:t>
            </a:r>
            <a:r>
              <a:rPr lang="en-US" b="1" dirty="0" smtClean="0"/>
              <a:t>chemicals</a:t>
            </a:r>
            <a:r>
              <a:rPr lang="en-US" dirty="0" smtClean="0"/>
              <a:t> that are joined, we call it a </a:t>
            </a:r>
            <a:r>
              <a:rPr lang="en-US" b="1" u="sng" dirty="0" smtClean="0"/>
              <a:t>COMPOUND</a:t>
            </a:r>
            <a:r>
              <a:rPr lang="en-US" dirty="0" smtClean="0"/>
              <a:t>.</a:t>
            </a:r>
          </a:p>
          <a:p>
            <a:pPr algn="just"/>
            <a:r>
              <a:rPr lang="en-US" u="sng" dirty="0" smtClean="0"/>
              <a:t>So can you see</a:t>
            </a:r>
            <a:r>
              <a:rPr lang="en-US" dirty="0" smtClean="0"/>
              <a:t>: a </a:t>
            </a:r>
            <a:r>
              <a:rPr lang="en-US" b="1" u="sng" dirty="0" smtClean="0"/>
              <a:t>COMPOUND </a:t>
            </a:r>
            <a:r>
              <a:rPr lang="en-US" dirty="0" smtClean="0"/>
              <a:t>is when </a:t>
            </a:r>
            <a:r>
              <a:rPr lang="en-US" b="1" dirty="0" smtClean="0"/>
              <a:t>2 or more </a:t>
            </a:r>
            <a:r>
              <a:rPr lang="en-US" b="1" i="1" dirty="0" smtClean="0"/>
              <a:t>elements</a:t>
            </a:r>
            <a:r>
              <a:rPr lang="en-US" dirty="0" smtClean="0"/>
              <a:t> are joined to each other.</a:t>
            </a:r>
          </a:p>
          <a:p>
            <a:pPr marL="0" indent="0" algn="just">
              <a:buNone/>
            </a:pPr>
            <a:r>
              <a:rPr lang="en-US" b="1" u="sng" dirty="0" smtClean="0"/>
              <a:t>Examples</a:t>
            </a:r>
            <a:r>
              <a:rPr lang="en-US" dirty="0" smtClean="0"/>
              <a:t>:	</a:t>
            </a:r>
            <a:r>
              <a:rPr lang="en-US" sz="2640" b="1" u="sng" dirty="0"/>
              <a:t>Making Compound called </a:t>
            </a:r>
            <a:r>
              <a:rPr lang="en-US" sz="2640" b="1" i="1" u="sng" dirty="0"/>
              <a:t>water</a:t>
            </a:r>
            <a:r>
              <a:rPr lang="en-US" dirty="0" smtClean="0"/>
              <a:t>: H + H + O → H</a:t>
            </a:r>
            <a:r>
              <a:rPr lang="en-US" sz="2400" dirty="0"/>
              <a:t>2</a:t>
            </a:r>
            <a:r>
              <a:rPr lang="en-US" dirty="0" smtClean="0"/>
              <a:t>O</a:t>
            </a:r>
          </a:p>
          <a:p>
            <a:pPr marL="0" indent="0" algn="just">
              <a:buNone/>
            </a:pPr>
            <a:r>
              <a:rPr lang="en-US" sz="2640" b="1" u="sng" dirty="0" err="1"/>
              <a:t>PhotoSynthesis</a:t>
            </a:r>
            <a:r>
              <a:rPr lang="en-US" dirty="0" smtClean="0"/>
              <a:t>: H + H + O   +   C + O + O   →   CH</a:t>
            </a:r>
            <a:r>
              <a:rPr lang="en-US" sz="2400" dirty="0"/>
              <a:t>2</a:t>
            </a:r>
            <a:r>
              <a:rPr lang="en-US" dirty="0" smtClean="0"/>
              <a:t>O + O</a:t>
            </a:r>
            <a:r>
              <a:rPr lang="en-US" sz="2400" dirty="0"/>
              <a:t>2</a:t>
            </a:r>
          </a:p>
          <a:p>
            <a:pPr marL="0" indent="0" algn="just">
              <a:buNone/>
            </a:pPr>
            <a:r>
              <a:rPr lang="en-US" sz="2640" b="1" u="sng" dirty="0"/>
              <a:t>Respiration</a:t>
            </a:r>
            <a:r>
              <a:rPr lang="en-US" dirty="0" smtClean="0"/>
              <a:t>: 	C + H + H + O   +   O + O   →   H</a:t>
            </a:r>
            <a:r>
              <a:rPr lang="en-US" sz="2640" dirty="0"/>
              <a:t>2</a:t>
            </a:r>
            <a:r>
              <a:rPr lang="en-US" dirty="0" smtClean="0"/>
              <a:t>O + CO</a:t>
            </a:r>
            <a:r>
              <a:rPr lang="en-US" sz="2640" dirty="0"/>
              <a:t>2</a:t>
            </a:r>
          </a:p>
          <a:p>
            <a:pPr marL="0" indent="0" algn="ctr">
              <a:buNone/>
            </a:pPr>
            <a:r>
              <a:rPr lang="en-US" b="1" dirty="0" smtClean="0"/>
              <a:t>See other examples on page 20.</a:t>
            </a:r>
            <a:endParaRPr lang="en-ZA" sz="4200" b="1" dirty="0"/>
          </a:p>
        </p:txBody>
      </p:sp>
    </p:spTree>
    <p:extLst>
      <p:ext uri="{BB962C8B-B14F-4D97-AF65-F5344CB8AC3E}">
        <p14:creationId xmlns:p14="http://schemas.microsoft.com/office/powerpoint/2010/main" xmlns="" val="16444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116633"/>
            <a:ext cx="9875520" cy="792088"/>
          </a:xfrm>
        </p:spPr>
        <p:txBody>
          <a:bodyPr>
            <a:normAutofit fontScale="90000"/>
          </a:bodyPr>
          <a:lstStyle/>
          <a:p>
            <a:r>
              <a:rPr lang="en-ZA" b="1" i="1" u="sng" dirty="0">
                <a:solidFill>
                  <a:prstClr val="black"/>
                </a:solidFill>
              </a:rPr>
              <a:t>SYNTHESIS</a:t>
            </a:r>
            <a:r>
              <a:rPr lang="en-ZA" b="1" u="sng" dirty="0">
                <a:solidFill>
                  <a:prstClr val="black"/>
                </a:solidFill>
              </a:rPr>
              <a:t> REACTIONS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0730"/>
            <a:ext cx="10972800" cy="3528392"/>
          </a:xfrm>
        </p:spPr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en-ZA" sz="3600" dirty="0">
                <a:solidFill>
                  <a:prstClr val="black"/>
                </a:solidFill>
              </a:rPr>
              <a:t>Scientists say this to sound smart. It just means the </a:t>
            </a:r>
            <a:r>
              <a:rPr lang="en-ZA" sz="3600" b="1" i="1" dirty="0">
                <a:solidFill>
                  <a:prstClr val="black"/>
                </a:solidFill>
              </a:rPr>
              <a:t>joining of smaller atoms together so as to </a:t>
            </a:r>
            <a:r>
              <a:rPr lang="en-ZA" sz="3600" b="1" i="1" u="sng" dirty="0">
                <a:solidFill>
                  <a:prstClr val="black"/>
                </a:solidFill>
              </a:rPr>
              <a:t>build up </a:t>
            </a:r>
            <a:r>
              <a:rPr lang="en-ZA" sz="3600" b="1" i="1" dirty="0">
                <a:solidFill>
                  <a:prstClr val="black"/>
                </a:solidFill>
              </a:rPr>
              <a:t>a big compound</a:t>
            </a:r>
            <a:r>
              <a:rPr lang="en-ZA" sz="3600" dirty="0">
                <a:solidFill>
                  <a:prstClr val="black"/>
                </a:solidFill>
              </a:rPr>
              <a:t>.</a:t>
            </a:r>
          </a:p>
          <a:p>
            <a:pPr lvl="0" algn="just">
              <a:buNone/>
            </a:pPr>
            <a:r>
              <a:rPr lang="en-ZA" sz="3600" b="1" u="sng" dirty="0">
                <a:solidFill>
                  <a:prstClr val="black"/>
                </a:solidFill>
              </a:rPr>
              <a:t>ALREADY SEEN</a:t>
            </a:r>
            <a:r>
              <a:rPr lang="en-ZA" sz="3600" dirty="0">
                <a:solidFill>
                  <a:prstClr val="black"/>
                </a:solidFill>
              </a:rPr>
              <a:t>:		H + H + O → H</a:t>
            </a:r>
            <a:r>
              <a:rPr lang="en-ZA" sz="2640" dirty="0">
                <a:solidFill>
                  <a:prstClr val="black"/>
                </a:solidFill>
              </a:rPr>
              <a:t>2</a:t>
            </a:r>
            <a:r>
              <a:rPr lang="en-ZA" sz="3600" dirty="0">
                <a:solidFill>
                  <a:prstClr val="black"/>
                </a:solidFill>
              </a:rPr>
              <a:t>O</a:t>
            </a:r>
          </a:p>
          <a:p>
            <a:pPr lvl="0" algn="just">
              <a:buNone/>
            </a:pPr>
            <a:r>
              <a:rPr lang="en-ZA" sz="3600" b="1" u="sng" dirty="0">
                <a:solidFill>
                  <a:prstClr val="black"/>
                </a:solidFill>
              </a:rPr>
              <a:t>MORE EXAMPLES</a:t>
            </a:r>
            <a:r>
              <a:rPr lang="en-ZA" sz="3600" dirty="0">
                <a:solidFill>
                  <a:prstClr val="black"/>
                </a:solidFill>
              </a:rPr>
              <a:t>: 		H + Cl </a:t>
            </a:r>
            <a:r>
              <a:rPr lang="en-ZA" sz="3600" dirty="0">
                <a:solidFill>
                  <a:prstClr val="black"/>
                </a:solidFill>
                <a:sym typeface="Wingdings"/>
              </a:rPr>
              <a:t> </a:t>
            </a:r>
            <a:r>
              <a:rPr lang="en-ZA" sz="3600" dirty="0" err="1">
                <a:solidFill>
                  <a:prstClr val="black"/>
                </a:solidFill>
                <a:sym typeface="Wingdings"/>
              </a:rPr>
              <a:t>HCl</a:t>
            </a:r>
            <a:endParaRPr lang="en-ZA" sz="3600" dirty="0">
              <a:solidFill>
                <a:prstClr val="black"/>
              </a:solidFill>
              <a:sym typeface="Wingdings"/>
            </a:endParaRPr>
          </a:p>
          <a:p>
            <a:pPr lvl="0" algn="just">
              <a:buNone/>
            </a:pPr>
            <a:r>
              <a:rPr lang="en-ZA" sz="3600" dirty="0">
                <a:solidFill>
                  <a:prstClr val="black"/>
                </a:solidFill>
                <a:sym typeface="Wingdings"/>
              </a:rPr>
              <a:t>					N + H + H + H → NH</a:t>
            </a:r>
            <a:r>
              <a:rPr lang="en-ZA" sz="2400" dirty="0">
                <a:solidFill>
                  <a:prstClr val="black"/>
                </a:solidFill>
                <a:sym typeface="Wingdings"/>
              </a:rPr>
              <a:t>3</a:t>
            </a:r>
            <a:endParaRPr lang="en-ZA" sz="2400" dirty="0">
              <a:solidFill>
                <a:prstClr val="black"/>
              </a:solidFill>
            </a:endParaRPr>
          </a:p>
          <a:p>
            <a:pPr lvl="0" algn="just">
              <a:buNone/>
            </a:pPr>
            <a:r>
              <a:rPr lang="en-ZA" sz="3600" dirty="0">
                <a:solidFill>
                  <a:prstClr val="black"/>
                </a:solidFill>
              </a:rPr>
              <a:t>					C + O + O </a:t>
            </a:r>
            <a:r>
              <a:rPr lang="en-ZA" sz="3600" dirty="0">
                <a:solidFill>
                  <a:prstClr val="black"/>
                </a:solidFill>
                <a:sym typeface="Wingdings"/>
              </a:rPr>
              <a:t> CO</a:t>
            </a:r>
            <a:r>
              <a:rPr lang="en-ZA" sz="2280" dirty="0">
                <a:solidFill>
                  <a:prstClr val="black"/>
                </a:solidFill>
                <a:sym typeface="Wingdings"/>
              </a:rPr>
              <a:t>2</a:t>
            </a:r>
          </a:p>
          <a:p>
            <a:pPr lvl="0" algn="just">
              <a:buNone/>
            </a:pPr>
            <a:endParaRPr lang="en-ZA" sz="2280" dirty="0">
              <a:solidFill>
                <a:prstClr val="black"/>
              </a:solidFill>
              <a:sym typeface="Wingdings"/>
            </a:endParaRPr>
          </a:p>
          <a:p>
            <a:pPr marL="0" indent="0" algn="just">
              <a:buNone/>
            </a:pPr>
            <a:r>
              <a:rPr lang="en-ZA" sz="3600" dirty="0">
                <a:solidFill>
                  <a:prstClr val="black"/>
                </a:solidFill>
              </a:rPr>
              <a:t>So you </a:t>
            </a:r>
            <a:r>
              <a:rPr lang="en-ZA" sz="3600" b="1" dirty="0">
                <a:solidFill>
                  <a:prstClr val="black"/>
                </a:solidFill>
              </a:rPr>
              <a:t>SYNTHESIZE</a:t>
            </a:r>
            <a:r>
              <a:rPr lang="en-ZA" sz="3600" dirty="0">
                <a:solidFill>
                  <a:prstClr val="black"/>
                </a:solidFill>
              </a:rPr>
              <a:t> </a:t>
            </a:r>
            <a:r>
              <a:rPr lang="en-ZA" sz="3600" b="1" dirty="0">
                <a:solidFill>
                  <a:prstClr val="black"/>
                </a:solidFill>
              </a:rPr>
              <a:t>elements </a:t>
            </a:r>
            <a:r>
              <a:rPr lang="en-ZA" sz="3600" dirty="0">
                <a:solidFill>
                  <a:prstClr val="black"/>
                </a:solidFill>
              </a:rPr>
              <a:t>into </a:t>
            </a:r>
            <a:r>
              <a:rPr lang="en-ZA" sz="3600" b="1" dirty="0">
                <a:solidFill>
                  <a:prstClr val="black"/>
                </a:solidFill>
              </a:rPr>
              <a:t>compounds</a:t>
            </a:r>
            <a:r>
              <a:rPr lang="en-ZA" sz="3600" dirty="0">
                <a:solidFill>
                  <a:prstClr val="black"/>
                </a:solidFill>
              </a:rPr>
              <a:t> through a </a:t>
            </a:r>
            <a:r>
              <a:rPr lang="en-ZA" sz="3600" b="1" dirty="0">
                <a:solidFill>
                  <a:prstClr val="black"/>
                </a:solidFill>
              </a:rPr>
              <a:t>Chemical Reaction</a:t>
            </a:r>
            <a:r>
              <a:rPr lang="en-ZA" sz="36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06667"/>
            <a:ext cx="3498979" cy="23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0869" y="4506667"/>
            <a:ext cx="4920784" cy="23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94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116632"/>
            <a:ext cx="9875520" cy="72008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DECOMPOSITION</a:t>
            </a:r>
            <a:r>
              <a:rPr lang="en-US" b="1" u="sng" dirty="0" smtClean="0"/>
              <a:t> of a COMPOUND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4409"/>
            <a:ext cx="10972800" cy="574359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Yet again, scientists say this to sound smart. It just means </a:t>
            </a:r>
            <a:r>
              <a:rPr lang="en-US" b="1" i="1" dirty="0" smtClean="0"/>
              <a:t>the </a:t>
            </a:r>
            <a:r>
              <a:rPr lang="en-US" b="1" i="1" u="sng" dirty="0" smtClean="0"/>
              <a:t>breaking down</a:t>
            </a:r>
            <a:r>
              <a:rPr lang="en-US" b="1" i="1" dirty="0" smtClean="0"/>
              <a:t> of a bigger compound into its simpler (smaller) elements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u="sng" dirty="0" smtClean="0"/>
              <a:t>EXAMPLES</a:t>
            </a:r>
            <a:r>
              <a:rPr lang="en-US" dirty="0" smtClean="0"/>
              <a:t>:   </a:t>
            </a:r>
            <a:r>
              <a:rPr lang="en-US" sz="3120" b="1" u="sng" dirty="0"/>
              <a:t>Breaking down water</a:t>
            </a:r>
            <a:r>
              <a:rPr lang="en-US" dirty="0" smtClean="0"/>
              <a:t>: 	H</a:t>
            </a:r>
            <a:r>
              <a:rPr lang="en-US" sz="2400" dirty="0"/>
              <a:t>2</a:t>
            </a:r>
            <a:r>
              <a:rPr lang="en-US" dirty="0" smtClean="0"/>
              <a:t>O → H + H + O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120" b="1" u="sng" dirty="0"/>
              <a:t>Breaking down Copper Chloride into Copper and Chlorine</a:t>
            </a:r>
            <a:r>
              <a:rPr lang="en-US" sz="3120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				CuCl</a:t>
            </a:r>
            <a:r>
              <a:rPr lang="en-US" sz="2400" dirty="0"/>
              <a:t>2</a:t>
            </a:r>
            <a:r>
              <a:rPr lang="en-US" dirty="0" smtClean="0"/>
              <a:t> → Cu + Cl + Cl		</a:t>
            </a:r>
          </a:p>
          <a:p>
            <a:pPr marL="0" indent="0" algn="just">
              <a:buNone/>
            </a:pPr>
            <a:r>
              <a:rPr lang="en-ZA" sz="3600" dirty="0">
                <a:solidFill>
                  <a:prstClr val="black"/>
                </a:solidFill>
              </a:rPr>
              <a:t>So you </a:t>
            </a:r>
            <a:r>
              <a:rPr lang="en-ZA" sz="3600" b="1" dirty="0">
                <a:solidFill>
                  <a:prstClr val="black"/>
                </a:solidFill>
              </a:rPr>
              <a:t>DECOMPOSE</a:t>
            </a:r>
            <a:r>
              <a:rPr lang="en-ZA" sz="3600" dirty="0">
                <a:solidFill>
                  <a:prstClr val="black"/>
                </a:solidFill>
              </a:rPr>
              <a:t> </a:t>
            </a:r>
            <a:r>
              <a:rPr lang="en-ZA" sz="3600" b="1" dirty="0">
                <a:solidFill>
                  <a:prstClr val="black"/>
                </a:solidFill>
              </a:rPr>
              <a:t>compounds</a:t>
            </a:r>
            <a:r>
              <a:rPr lang="en-ZA" sz="3600" dirty="0">
                <a:solidFill>
                  <a:prstClr val="black"/>
                </a:solidFill>
              </a:rPr>
              <a:t> into </a:t>
            </a:r>
            <a:r>
              <a:rPr lang="en-ZA" sz="3600" b="1" dirty="0">
                <a:solidFill>
                  <a:prstClr val="black"/>
                </a:solidFill>
              </a:rPr>
              <a:t>elements</a:t>
            </a:r>
            <a:r>
              <a:rPr lang="en-ZA" sz="3600" dirty="0">
                <a:solidFill>
                  <a:prstClr val="black"/>
                </a:solidFill>
              </a:rPr>
              <a:t> in a </a:t>
            </a:r>
            <a:r>
              <a:rPr lang="en-ZA" sz="3600" b="1" dirty="0">
                <a:solidFill>
                  <a:prstClr val="black"/>
                </a:solidFill>
              </a:rPr>
              <a:t>Chemical Reaction</a:t>
            </a:r>
            <a:r>
              <a:rPr lang="en-ZA" sz="3600" dirty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b="1" u="sng" dirty="0" smtClean="0"/>
              <a:t>We can cause these break-down reactions by:</a:t>
            </a:r>
            <a:r>
              <a:rPr lang="en-US" i="1" dirty="0" smtClean="0"/>
              <a:t>	(See page 21)</a:t>
            </a:r>
            <a:endParaRPr lang="en-US" b="1" u="sng" dirty="0" smtClean="0"/>
          </a:p>
          <a:p>
            <a:pPr algn="just">
              <a:buFontTx/>
              <a:buChar char="-"/>
            </a:pPr>
            <a:r>
              <a:rPr lang="en-US" dirty="0" smtClean="0"/>
              <a:t>Adding lots of </a:t>
            </a:r>
            <a:r>
              <a:rPr lang="en-US" u="sng" dirty="0" smtClean="0"/>
              <a:t>sudden</a:t>
            </a:r>
            <a:r>
              <a:rPr lang="en-US" dirty="0" smtClean="0"/>
              <a:t> </a:t>
            </a:r>
            <a:r>
              <a:rPr lang="en-US" b="1" dirty="0" smtClean="0"/>
              <a:t>heat</a:t>
            </a:r>
            <a:r>
              <a:rPr lang="en-US" dirty="0" smtClean="0"/>
              <a:t> to the compound. (Like for KMnO</a:t>
            </a:r>
            <a:r>
              <a:rPr lang="en-US" sz="2880" dirty="0"/>
              <a:t>4 </a:t>
            </a:r>
            <a:r>
              <a:rPr lang="en-US" dirty="0" smtClean="0"/>
              <a:t>in your book.) </a:t>
            </a:r>
            <a:r>
              <a:rPr lang="en-US" i="1" dirty="0" smtClean="0"/>
              <a:t>This is </a:t>
            </a:r>
            <a:r>
              <a:rPr lang="en-US" i="1" u="sng" dirty="0" smtClean="0"/>
              <a:t>not</a:t>
            </a:r>
            <a:r>
              <a:rPr lang="en-US" i="1" dirty="0" smtClean="0"/>
              <a:t> the same as </a:t>
            </a:r>
            <a:r>
              <a:rPr lang="en-US" b="1" i="1" dirty="0" smtClean="0"/>
              <a:t>boiling </a:t>
            </a:r>
            <a:r>
              <a:rPr lang="en-US" i="1" dirty="0" smtClean="0"/>
              <a:t>it. </a:t>
            </a:r>
          </a:p>
          <a:p>
            <a:pPr algn="just">
              <a:buFontTx/>
              <a:buChar char="-"/>
            </a:pPr>
            <a:r>
              <a:rPr lang="en-US" b="1" dirty="0" err="1" smtClean="0"/>
              <a:t>Electrolysing</a:t>
            </a:r>
            <a:r>
              <a:rPr lang="en-US" dirty="0" smtClean="0"/>
              <a:t> the compound (with electricity).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9958" y="2314568"/>
            <a:ext cx="5530214" cy="150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9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346" y="5517233"/>
            <a:ext cx="65836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840" u="sng" dirty="0"/>
              <a:t>ELECTROLYSIS: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67" y="6165305"/>
            <a:ext cx="9772718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ZA" sz="3840" b="1" u="sng" dirty="0"/>
              <a:t>Where Electricity </a:t>
            </a:r>
            <a:r>
              <a:rPr lang="en-ZA" sz="3840" b="1" i="1" u="sng" dirty="0"/>
              <a:t>Breaks Down </a:t>
            </a:r>
            <a:r>
              <a:rPr lang="en-ZA" sz="3840" b="1" u="sng" dirty="0"/>
              <a:t>a Compound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671"/>
            <a:ext cx="5787353" cy="528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6953" y="0"/>
            <a:ext cx="5185447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812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0"/>
            <a:ext cx="9875520" cy="57150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QUESTIONS Pages 78-80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71504"/>
            <a:ext cx="10972800" cy="600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Question 1</a:t>
            </a:r>
            <a:r>
              <a:rPr lang="en-US" sz="2400" dirty="0"/>
              <a:t>	[5]</a:t>
            </a:r>
          </a:p>
          <a:p>
            <a:pPr marL="617220" indent="-617220">
              <a:buNone/>
            </a:pPr>
            <a:r>
              <a:rPr lang="en-US" sz="2400" dirty="0"/>
              <a:t>1.  Atoms      2. Electrons	  3. Nucleons       4. Nucleus       5. Electrons</a:t>
            </a:r>
          </a:p>
          <a:p>
            <a:pPr marL="0" indent="0">
              <a:buNone/>
            </a:pPr>
            <a:r>
              <a:rPr lang="en-US" sz="2400" u="sng" dirty="0"/>
              <a:t>Question 2</a:t>
            </a:r>
            <a:r>
              <a:rPr lang="en-US" sz="2400" dirty="0"/>
              <a:t>	[10]</a:t>
            </a:r>
            <a:endParaRPr lang="en-ZA" sz="2400" dirty="0"/>
          </a:p>
          <a:p>
            <a:pPr marL="617220" indent="-617220">
              <a:buNone/>
            </a:pPr>
            <a:r>
              <a:rPr lang="en-US" sz="2400" dirty="0"/>
              <a:t>1.  Periods     2. Groups     3. Left-hand     4. </a:t>
            </a:r>
            <a:r>
              <a:rPr lang="en-US" sz="2400"/>
              <a:t>Eight(teen</a:t>
            </a:r>
            <a:r>
              <a:rPr lang="en-US" sz="2400" dirty="0"/>
              <a:t>)     5. Noble/Inert     6. Hydrogen</a:t>
            </a:r>
          </a:p>
          <a:p>
            <a:pPr marL="0" indent="0">
              <a:buNone/>
            </a:pPr>
            <a:r>
              <a:rPr lang="en-US" sz="2400" dirty="0"/>
              <a:t>7. Beryllium	8. Semi-metals	9. Sulfur     10. Dmitri Mendeleev</a:t>
            </a:r>
          </a:p>
          <a:p>
            <a:pPr marL="0" indent="0">
              <a:buNone/>
            </a:pPr>
            <a:r>
              <a:rPr lang="en-ZA" sz="2400" u="sng" dirty="0"/>
              <a:t>Question 3</a:t>
            </a:r>
            <a:r>
              <a:rPr lang="en-ZA" sz="2400" dirty="0"/>
              <a:t>	[28]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8190" y="3171830"/>
          <a:ext cx="10287071" cy="3529584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57414"/>
                <a:gridCol w="2001150"/>
                <a:gridCol w="2113679"/>
                <a:gridCol w="2057414"/>
                <a:gridCol w="2057414"/>
              </a:tblGrid>
              <a:tr h="713232">
                <a:tc>
                  <a:txBody>
                    <a:bodyPr/>
                    <a:lstStyle/>
                    <a:p>
                      <a:pPr algn="ctr"/>
                      <a:endParaRPr lang="en-US" sz="2000" u="sng" dirty="0" smtClean="0"/>
                    </a:p>
                    <a:p>
                      <a:pPr algn="ctr"/>
                      <a:r>
                        <a:rPr lang="en-US" sz="2000" u="sng" dirty="0" smtClean="0"/>
                        <a:t>ELEMENT</a:t>
                      </a:r>
                      <a:endParaRPr lang="en-ZA" sz="2000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 smtClean="0"/>
                    </a:p>
                    <a:p>
                      <a:pPr algn="ctr"/>
                      <a:r>
                        <a:rPr lang="en-US" sz="2000" u="sng" dirty="0" smtClean="0"/>
                        <a:t>SYMBOL</a:t>
                      </a:r>
                      <a:endParaRPr lang="en-ZA" sz="2000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ATOMIC  NUMBER</a:t>
                      </a:r>
                      <a:endParaRPr lang="en-ZA" sz="2000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NUMBER</a:t>
                      </a:r>
                      <a:r>
                        <a:rPr lang="en-US" sz="2000" u="sng" baseline="0" dirty="0" smtClean="0"/>
                        <a:t> of </a:t>
                      </a:r>
                      <a:r>
                        <a:rPr lang="en-US" sz="2000" u="sng" dirty="0" smtClean="0"/>
                        <a:t>PROTONS</a:t>
                      </a:r>
                      <a:endParaRPr lang="en-ZA" sz="2000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NUMBER of</a:t>
                      </a:r>
                      <a:r>
                        <a:rPr lang="en-US" sz="2000" u="sng" baseline="0" dirty="0" smtClean="0"/>
                        <a:t> ELECTRONS</a:t>
                      </a:r>
                      <a:endParaRPr lang="en-ZA" sz="2000" u="sng" dirty="0"/>
                    </a:p>
                  </a:txBody>
                  <a:tcPr marL="109728" marR="109728"/>
                </a:tc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OXYGEN</a:t>
                      </a:r>
                      <a:endParaRPr lang="en-ZA" sz="2000" b="1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ZA" sz="2000" dirty="0"/>
                    </a:p>
                  </a:txBody>
                  <a:tcPr marL="109728" marR="109728"/>
                </a:tc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CARBON</a:t>
                      </a:r>
                      <a:endParaRPr lang="en-ZA" sz="2000" b="1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ZA" sz="2000" dirty="0"/>
                    </a:p>
                  </a:txBody>
                  <a:tcPr marL="109728" marR="109728"/>
                </a:tc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HELIUM</a:t>
                      </a:r>
                      <a:endParaRPr lang="en-ZA" sz="2000" b="1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ZA" sz="2000" dirty="0"/>
                    </a:p>
                  </a:txBody>
                  <a:tcPr marL="109728" marR="109728"/>
                </a:tc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MAGNESIUM</a:t>
                      </a:r>
                      <a:endParaRPr lang="en-ZA" sz="2000" b="1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ZA" sz="2000" dirty="0"/>
                    </a:p>
                  </a:txBody>
                  <a:tcPr marL="109728" marR="109728"/>
                </a:tc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SULFUR</a:t>
                      </a:r>
                      <a:endParaRPr lang="en-ZA" sz="2000" b="1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ZA" sz="2000" dirty="0"/>
                    </a:p>
                  </a:txBody>
                  <a:tcPr marL="109728" marR="109728"/>
                </a:tc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NITROGEN</a:t>
                      </a:r>
                      <a:endParaRPr lang="en-ZA" sz="2000" b="1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ZA" sz="2000" dirty="0"/>
                    </a:p>
                  </a:txBody>
                  <a:tcPr marL="109728" marR="109728"/>
                </a:tc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CHLORINE</a:t>
                      </a:r>
                      <a:endParaRPr lang="en-ZA" sz="2000" b="1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Cl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ZA" sz="20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ZA" sz="2000" dirty="0"/>
                    </a:p>
                  </a:txBody>
                  <a:tcPr marL="109728" marR="109728"/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84316" y="1"/>
            <a:ext cx="179808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555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80" u="sng" dirty="0"/>
              <a:t>Question 4</a:t>
            </a:r>
            <a:r>
              <a:rPr lang="en-US" sz="2880" dirty="0"/>
              <a:t>								[5]</a:t>
            </a:r>
          </a:p>
          <a:p>
            <a:pPr marL="548640" indent="-548640" algn="just">
              <a:buAutoNum type="arabicPeriod"/>
            </a:pPr>
            <a:r>
              <a:rPr lang="en-US" sz="2880" dirty="0"/>
              <a:t>N: Non-Metal      2. </a:t>
            </a:r>
            <a:r>
              <a:rPr lang="en-US" sz="2880" dirty="0" err="1"/>
              <a:t>Pb</a:t>
            </a:r>
            <a:r>
              <a:rPr lang="en-US" sz="2880" dirty="0"/>
              <a:t>: Metal      3. Ne: Non-Metal      4. Au: Metal     5. Na: Metal</a:t>
            </a:r>
          </a:p>
          <a:p>
            <a:pPr marL="548640" indent="-548640" algn="just">
              <a:buAutoNum type="arabicPeriod"/>
            </a:pPr>
            <a:endParaRPr lang="en-US" sz="2880" dirty="0"/>
          </a:p>
          <a:p>
            <a:pPr marL="0" indent="0" algn="just">
              <a:buNone/>
            </a:pPr>
            <a:r>
              <a:rPr lang="en-US" sz="2880" u="sng" dirty="0"/>
              <a:t>Question 5</a:t>
            </a:r>
            <a:r>
              <a:rPr lang="en-US" sz="2880" dirty="0"/>
              <a:t>								[5]</a:t>
            </a:r>
          </a:p>
          <a:p>
            <a:pPr marL="548640" indent="-548640" algn="just">
              <a:buAutoNum type="arabicPeriod"/>
            </a:pPr>
            <a:r>
              <a:rPr lang="en-US" sz="2880" dirty="0"/>
              <a:t>He: Gas       2. Cu: Solid       3. Fe: Solid       4. C: Solid       5. Hg: Liquid</a:t>
            </a:r>
          </a:p>
          <a:p>
            <a:pPr marL="548640" indent="-548640" algn="just">
              <a:buAutoNum type="arabicPeriod"/>
            </a:pPr>
            <a:endParaRPr lang="en-US" sz="2880" dirty="0"/>
          </a:p>
          <a:p>
            <a:pPr marL="0" indent="0" algn="just">
              <a:buNone/>
            </a:pPr>
            <a:r>
              <a:rPr lang="en-US" sz="2880" u="sng" dirty="0"/>
              <a:t>Question 6</a:t>
            </a:r>
            <a:r>
              <a:rPr lang="en-US" sz="2880" dirty="0"/>
              <a:t>		</a:t>
            </a:r>
          </a:p>
          <a:p>
            <a:pPr marL="617220" indent="-617220" algn="just">
              <a:buAutoNum type="arabicPeriod"/>
            </a:pPr>
            <a:r>
              <a:rPr lang="en-US" sz="2880" u="sng" dirty="0"/>
              <a:t>Molecule</a:t>
            </a:r>
            <a:r>
              <a:rPr lang="en-US" sz="2880" dirty="0"/>
              <a:t> = 2 or more </a:t>
            </a:r>
            <a:r>
              <a:rPr lang="en-US" sz="2880" b="1" i="1" u="sng" dirty="0"/>
              <a:t>atoms</a:t>
            </a:r>
            <a:r>
              <a:rPr lang="en-US" sz="2880" dirty="0"/>
              <a:t> joined together.			[2]</a:t>
            </a:r>
          </a:p>
          <a:p>
            <a:pPr marL="617220" indent="-617220" algn="just">
              <a:buAutoNum type="arabicPeriod"/>
            </a:pPr>
            <a:r>
              <a:rPr lang="en-US" sz="2880" dirty="0"/>
              <a:t>H</a:t>
            </a:r>
            <a:r>
              <a:rPr lang="en-US" sz="2400" dirty="0"/>
              <a:t>2</a:t>
            </a:r>
            <a:r>
              <a:rPr lang="en-US" sz="2880" dirty="0"/>
              <a:t>		N</a:t>
            </a:r>
            <a:r>
              <a:rPr lang="en-US" sz="2400" dirty="0"/>
              <a:t>2</a:t>
            </a:r>
            <a:r>
              <a:rPr lang="en-US" sz="2880" dirty="0"/>
              <a:t>	O</a:t>
            </a:r>
            <a:r>
              <a:rPr lang="en-US" sz="2400" dirty="0"/>
              <a:t>2</a:t>
            </a:r>
            <a:r>
              <a:rPr lang="en-US" sz="2880" dirty="0"/>
              <a:t>	Cl</a:t>
            </a:r>
            <a:r>
              <a:rPr lang="en-US" sz="2400" dirty="0"/>
              <a:t>2</a:t>
            </a:r>
            <a:r>
              <a:rPr lang="en-US" sz="2880" dirty="0"/>
              <a:t>					[3]</a:t>
            </a:r>
          </a:p>
          <a:p>
            <a:pPr marL="617220" indent="-617220" algn="just">
              <a:buAutoNum type="arabicPeriod"/>
            </a:pPr>
            <a:r>
              <a:rPr lang="en-US" sz="2880" u="sng" dirty="0"/>
              <a:t>Compound</a:t>
            </a:r>
            <a:r>
              <a:rPr lang="en-US" sz="2880" dirty="0"/>
              <a:t> = 2 or more </a:t>
            </a:r>
            <a:r>
              <a:rPr lang="en-US" sz="2880" b="1" i="1" u="sng" dirty="0"/>
              <a:t>elements</a:t>
            </a:r>
            <a:r>
              <a:rPr lang="en-US" sz="2880" dirty="0"/>
              <a:t> joined together.		[2]</a:t>
            </a:r>
          </a:p>
          <a:p>
            <a:pPr marL="617220" indent="-617220" algn="just">
              <a:buAutoNum type="arabicPeriod"/>
            </a:pPr>
            <a:r>
              <a:rPr lang="en-US" sz="2880" dirty="0"/>
              <a:t>H</a:t>
            </a:r>
            <a:r>
              <a:rPr lang="en-US" sz="2400" dirty="0"/>
              <a:t>2</a:t>
            </a:r>
            <a:r>
              <a:rPr lang="en-US" sz="2880" dirty="0"/>
              <a:t>O		CuCl</a:t>
            </a:r>
            <a:r>
              <a:rPr lang="en-US" sz="2400" dirty="0"/>
              <a:t>2</a:t>
            </a:r>
            <a:r>
              <a:rPr lang="en-US" sz="2880" dirty="0"/>
              <a:t>		CO</a:t>
            </a:r>
            <a:r>
              <a:rPr lang="en-US" sz="2400" dirty="0"/>
              <a:t>2</a:t>
            </a:r>
            <a:r>
              <a:rPr lang="en-US" sz="2880" dirty="0"/>
              <a:t>		</a:t>
            </a:r>
            <a:r>
              <a:rPr lang="en-US" sz="2880" dirty="0" err="1"/>
              <a:t>NaCl</a:t>
            </a:r>
            <a:r>
              <a:rPr lang="en-US" sz="2880" dirty="0"/>
              <a:t>		[3]</a:t>
            </a:r>
          </a:p>
          <a:p>
            <a:pPr marL="617220" indent="-617220" algn="just">
              <a:buAutoNum type="arabicPeriod"/>
            </a:pPr>
            <a:r>
              <a:rPr lang="en-US" sz="2880" dirty="0"/>
              <a:t>Chemical bond							[1]</a:t>
            </a:r>
          </a:p>
          <a:p>
            <a:pPr marL="617220" indent="-617220" algn="just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3194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u="sng" dirty="0" smtClean="0"/>
              <a:t>Question 7</a:t>
            </a:r>
            <a:r>
              <a:rPr lang="en-US" dirty="0" smtClean="0"/>
              <a:t>								[6]</a:t>
            </a:r>
            <a:endParaRPr lang="en-US" u="sng" dirty="0" smtClean="0"/>
          </a:p>
          <a:p>
            <a:pPr marL="0" indent="0" algn="just">
              <a:buNone/>
            </a:pPr>
            <a:endParaRPr lang="en-US" u="sng" dirty="0" smtClean="0"/>
          </a:p>
          <a:p>
            <a:pPr marL="0" indent="0" algn="just">
              <a:buNone/>
            </a:pPr>
            <a:endParaRPr lang="en-US" u="sng" dirty="0" smtClean="0"/>
          </a:p>
          <a:p>
            <a:pPr marL="0" indent="0" algn="just">
              <a:buNone/>
            </a:pPr>
            <a:endParaRPr lang="en-US" u="sng" dirty="0" smtClean="0"/>
          </a:p>
          <a:p>
            <a:pPr marL="0" indent="0" algn="just">
              <a:buNone/>
            </a:pPr>
            <a:endParaRPr lang="en-US" u="sng" dirty="0" smtClean="0"/>
          </a:p>
          <a:p>
            <a:pPr marL="0" indent="0" algn="just">
              <a:buNone/>
            </a:pPr>
            <a:r>
              <a:rPr lang="en-US" u="sng" dirty="0" smtClean="0"/>
              <a:t>Question 8</a:t>
            </a:r>
            <a:r>
              <a:rPr lang="en-US" dirty="0" smtClean="0"/>
              <a:t>	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Thermal (heating).	</a:t>
            </a:r>
            <a:r>
              <a:rPr lang="en-US" dirty="0" err="1" smtClean="0"/>
              <a:t>ElectroLysis</a:t>
            </a:r>
            <a:r>
              <a:rPr lang="en-US" dirty="0" smtClean="0"/>
              <a:t> (electricity).		[2]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K (Potassium)	</a:t>
            </a:r>
            <a:r>
              <a:rPr lang="en-US" dirty="0" err="1" smtClean="0"/>
              <a:t>Mn</a:t>
            </a:r>
            <a:r>
              <a:rPr lang="en-US" dirty="0" smtClean="0"/>
              <a:t> (Manganese)		O (Oxygen).	[3]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Oxygen.								[1]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Hold glowing match in gas. If it bursts into flame with </a:t>
            </a:r>
            <a:r>
              <a:rPr lang="en-US" b="1" i="1" dirty="0" smtClean="0"/>
              <a:t>pop</a:t>
            </a:r>
            <a:r>
              <a:rPr lang="en-US" dirty="0" smtClean="0"/>
              <a:t> sound, it is Oxygen.							[4]</a:t>
            </a:r>
          </a:p>
          <a:p>
            <a:pPr marL="0" indent="0" algn="just">
              <a:buNone/>
            </a:pPr>
            <a:r>
              <a:rPr lang="en-US" u="sng" dirty="0" smtClean="0"/>
              <a:t>Question 9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A = Positive (Anode)	B = Negative (Cathode)		[2]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C = Oxygen	D = Hydrogen					[2]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Compound: Has 2 elements (H + O) joined (H</a:t>
            </a:r>
            <a:r>
              <a:rPr lang="en-US" sz="2880" dirty="0"/>
              <a:t>2</a:t>
            </a:r>
            <a:r>
              <a:rPr lang="en-US" dirty="0" smtClean="0"/>
              <a:t>O)		[3]</a:t>
            </a:r>
            <a:endParaRPr lang="en-ZA" dirty="0" smtClean="0"/>
          </a:p>
          <a:p>
            <a:pPr marL="617220" indent="-617220" algn="just"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8604"/>
            <a:ext cx="3086083" cy="18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5683" y="428604"/>
            <a:ext cx="3686201" cy="214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1884" y="428604"/>
            <a:ext cx="4200516" cy="205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95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Custom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MOLECULES and COMPOUNDS</vt:lpstr>
      <vt:lpstr>SYNTHESIS REACTIONS</vt:lpstr>
      <vt:lpstr>DECOMPOSITION of a COMPOUND</vt:lpstr>
      <vt:lpstr>ELECTROLYSIS:</vt:lpstr>
      <vt:lpstr>QUESTIONS Pages 78-80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MOLECULES and COMPOUNDS</dc:title>
  <dc:creator>Anton Theron</dc:creator>
  <cp:lastModifiedBy>Amanda</cp:lastModifiedBy>
  <cp:revision>3</cp:revision>
  <dcterms:created xsi:type="dcterms:W3CDTF">2020-06-05T13:01:35Z</dcterms:created>
  <dcterms:modified xsi:type="dcterms:W3CDTF">2020-06-08T13:36:45Z</dcterms:modified>
</cp:coreProperties>
</file>